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2" r:id="rId5"/>
    <p:sldId id="291" r:id="rId6"/>
    <p:sldId id="288" r:id="rId7"/>
    <p:sldId id="285" r:id="rId8"/>
    <p:sldId id="289" r:id="rId9"/>
    <p:sldId id="293" r:id="rId10"/>
    <p:sldId id="286" r:id="rId11"/>
    <p:sldId id="274" r:id="rId12"/>
    <p:sldId id="272" r:id="rId13"/>
    <p:sldId id="296" r:id="rId14"/>
    <p:sldId id="297" r:id="rId15"/>
    <p:sldId id="298" r:id="rId16"/>
    <p:sldId id="299" r:id="rId17"/>
    <p:sldId id="300" r:id="rId18"/>
    <p:sldId id="287" r:id="rId19"/>
    <p:sldId id="304" r:id="rId20"/>
    <p:sldId id="303" r:id="rId21"/>
    <p:sldId id="301" r:id="rId22"/>
    <p:sldId id="302" r:id="rId23"/>
    <p:sldId id="305" r:id="rId24"/>
    <p:sldId id="307" r:id="rId25"/>
    <p:sldId id="308" r:id="rId26"/>
    <p:sldId id="306" r:id="rId27"/>
    <p:sldId id="28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946B"/>
    <a:srgbClr val="8C2C2C"/>
    <a:srgbClr val="B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6314" autoAdjust="0"/>
  </p:normalViewPr>
  <p:slideViewPr>
    <p:cSldViewPr snapToGrid="0" showGuides="1">
      <p:cViewPr>
        <p:scale>
          <a:sx n="75" d="100"/>
          <a:sy n="75" d="100"/>
        </p:scale>
        <p:origin x="300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3C7FC-3CC8-4214-AAB7-B272A27C17B9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451CE-A8AC-4D3B-9A1F-4813FF819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0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3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451CE-A8AC-4D3B-9A1F-4813FF819B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93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96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79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33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54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5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25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9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12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82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3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40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39C1-9380-4261-8626-06D21037FD93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5DCD-43B4-443A-AEF0-1193313C1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15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37660" r="12872" b="44468"/>
          <a:stretch/>
        </p:blipFill>
        <p:spPr>
          <a:xfrm>
            <a:off x="1845012" y="2816157"/>
            <a:ext cx="9377464" cy="1225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81859" y="2104256"/>
            <a:ext cx="93623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Lab B #5</a:t>
            </a:r>
            <a:endParaRPr lang="en-US" altLang="zh-TW" sz="4800" b="1" dirty="0">
              <a:solidFill>
                <a:schemeClr val="bg2">
                  <a:lumMod val="50000"/>
                </a:schemeClr>
              </a:solidFill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  <a:p>
            <a:r>
              <a:rPr lang="zh-TW" altLang="en-US" sz="80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     </a:t>
            </a:r>
            <a:r>
              <a:rPr lang="en-US" altLang="zh-TW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Convolution Filtering</a:t>
            </a:r>
          </a:p>
          <a:p>
            <a:r>
              <a:rPr lang="zh-TW" altLang="en-US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                                       卷積濾波</a:t>
            </a:r>
            <a:endParaRPr lang="zh-CN" altLang="en-US" sz="4800" dirty="0">
              <a:solidFill>
                <a:schemeClr val="bg2">
                  <a:lumMod val="50000"/>
                </a:schemeClr>
              </a:solidFill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526984" y="3358644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98093" y="3258418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110061551 </a:t>
            </a:r>
            <a:r>
              <a:rPr lang="zh-TW" altLang="en-US" b="1" dirty="0" smtClean="0"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呂易縉</a:t>
            </a:r>
            <a:endParaRPr lang="zh-CN" altLang="en-US" b="1" dirty="0"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261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/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5539" y="11739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03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1871124" y="2306695"/>
            <a:ext cx="84497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TW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Hard</a:t>
            </a:r>
            <a:r>
              <a:rPr lang="en-US" altLang="zh-CN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ware </a:t>
            </a:r>
            <a:r>
              <a:rPr lang="en-US" altLang="zh-CN" sz="48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Implementation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TW" altLang="en-US" sz="48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硬</a:t>
            </a:r>
            <a:r>
              <a:rPr lang="zh-TW" altLang="en-US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體</a:t>
            </a:r>
            <a:r>
              <a:rPr lang="zh-TW" altLang="en-US" sz="48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實現</a:t>
            </a:r>
            <a:endParaRPr lang="zh-CN" altLang="en-US" sz="4800" b="1" dirty="0">
              <a:solidFill>
                <a:schemeClr val="bg2">
                  <a:lumMod val="50000"/>
                </a:schemeClr>
              </a:solidFill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70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7431" y="1327566"/>
            <a:ext cx="4801314" cy="95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在給定性能限制，進而了解要用哪種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硬體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實現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前，可以先檢查卷積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kernel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7431" y="2283853"/>
            <a:ext cx="4963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PingFang SC"/>
              </a:rPr>
              <a:t>Core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的計算在 </a:t>
            </a:r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4 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層</a:t>
            </a:r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for loop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中完成，可將其分解成每個要輸出的像素計算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PingFang SC"/>
              </a:rPr>
              <a:t>從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濾波器原始碼中可以看出，當兩個內部迴圈完成一次執行時，將生成單個輸出像素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PingFang SC"/>
              </a:rPr>
              <a:t>這兩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個迴圈就是表示係數矩陣和圖像子矩陣上執行乘積和，而矩陣大小由係數矩陣定義，即 </a:t>
            </a:r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15x15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PingFang SC"/>
              </a:rPr>
              <a:t>兩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個內部迴圈的執行大小為 </a:t>
            </a:r>
            <a:r>
              <a:rPr lang="en-US" altLang="zh-TW" sz="1600" b="1" dirty="0" smtClean="0">
                <a:solidFill>
                  <a:schemeClr val="bg1">
                    <a:lumMod val="65000"/>
                  </a:schemeClr>
                </a:solidFill>
                <a:latin typeface="PingFang SC"/>
              </a:rPr>
              <a:t>15x15</a:t>
            </a:r>
            <a:r>
              <a:rPr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PingFang SC"/>
              </a:rPr>
              <a:t>，換言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之</a:t>
            </a:r>
            <a:r>
              <a:rPr lang="zh-TW" altLang="en-US" sz="1600" b="1" dirty="0" smtClean="0">
                <a:solidFill>
                  <a:schemeClr val="bg1">
                    <a:lumMod val="65000"/>
                  </a:schemeClr>
                </a:solidFill>
                <a:latin typeface="PingFang SC"/>
              </a:rPr>
              <a:t>，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每個輸出像素共執行了</a:t>
            </a:r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225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次乘法累加（</a:t>
            </a:r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MAC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）運算</a:t>
            </a:r>
            <a:endParaRPr lang="zh-TW" altLang="en-US" sz="1600" b="1" dirty="0">
              <a:solidFill>
                <a:schemeClr val="bg1">
                  <a:lumMod val="65000"/>
                </a:schemeClr>
              </a:solidFill>
              <a:latin typeface="PingFang SC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2198" y="419374"/>
            <a:ext cx="2441694" cy="7694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性能限制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36" y="1252293"/>
            <a:ext cx="6078239" cy="52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5137" y="1962067"/>
            <a:ext cx="2901948" cy="3304318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138835" y="2562096"/>
            <a:ext cx="0" cy="2704289"/>
          </a:xfrm>
          <a:prstGeom prst="line">
            <a:avLst/>
          </a:prstGeom>
          <a:ln w="12700">
            <a:solidFill>
              <a:srgbClr val="B39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18982" y="3175576"/>
            <a:ext cx="3802644" cy="1405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每個週期只可執行一個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MAC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可以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根據 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MAC 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估計性能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此處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假定硬體時鐘頻率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為</a:t>
            </a:r>
            <a:r>
              <a:rPr lang="en-US" altLang="zh-TW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300MHz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598051" y="2609671"/>
            <a:ext cx="0" cy="2704289"/>
          </a:xfrm>
          <a:prstGeom prst="line">
            <a:avLst/>
          </a:prstGeom>
          <a:ln w="12700">
            <a:solidFill>
              <a:srgbClr val="B39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681252" y="2670637"/>
            <a:ext cx="35189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根據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原始碼，還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可估計輸入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和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輸出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端需要多少記憶體頻寬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才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能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實現。從上所示，兩個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內部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迴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圈在計算單個輸出像素時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輸入端執行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225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 * 15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讀取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5" y="1695192"/>
            <a:ext cx="5340559" cy="97544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730" y="1756157"/>
            <a:ext cx="5340559" cy="8535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929" y="406897"/>
            <a:ext cx="2914141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5137" y="1962067"/>
            <a:ext cx="2901948" cy="3304318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726811" y="2540049"/>
            <a:ext cx="0" cy="2704289"/>
          </a:xfrm>
          <a:prstGeom prst="line">
            <a:avLst/>
          </a:prstGeom>
          <a:ln w="12700">
            <a:solidFill>
              <a:srgbClr val="B39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810011" y="2670637"/>
            <a:ext cx="329128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記憶體頻寬的要求非常小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而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60FPS 1080p 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高清影片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所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的輸送量為 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373 MB/s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圖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所示要滿足性能要求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分別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加速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多少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倍。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090051" y="2718212"/>
            <a:ext cx="0" cy="2704289"/>
          </a:xfrm>
          <a:prstGeom prst="line">
            <a:avLst/>
          </a:prstGeom>
          <a:ln w="12700">
            <a:solidFill>
              <a:srgbClr val="B39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255744" y="2540049"/>
            <a:ext cx="43140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我們可將內層迴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圈和</a:t>
            </a:r>
            <a:r>
              <a:rPr lang="en-US" altLang="zh-TW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channel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展開，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通過展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開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最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裡面的迴圈，可將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提高 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 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倍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。若將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內部兩個迴圈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都</a:t>
            </a:r>
            <a:endParaRPr lang="en-US" altLang="zh-TW" sz="2000" b="1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展開，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即可將性能提高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225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倍，這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意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味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著每個週期的輸送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量都為 </a:t>
            </a:r>
            <a:r>
              <a:rPr lang="en-US" altLang="zh-TW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輸出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像素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，性能和記憶體頻寬要求如下：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6" y="1871209"/>
            <a:ext cx="5752040" cy="690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797" y="5422501"/>
            <a:ext cx="8361749" cy="947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7"/>
          <p:cNvSpPr txBox="1"/>
          <p:nvPr/>
        </p:nvSpPr>
        <p:spPr>
          <a:xfrm>
            <a:off x="4872198" y="419374"/>
            <a:ext cx="2441694" cy="7694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性能優化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13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8617721">
            <a:off x="-316960" y="2778056"/>
            <a:ext cx="5204298" cy="3511685"/>
          </a:xfrm>
          <a:prstGeom prst="rect">
            <a:avLst/>
          </a:prstGeom>
          <a:blipFill dpi="0" rotWithShape="1">
            <a:blip r:embed="rId2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38618" y="1749182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菩提并无树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,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明镜亦无台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,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世本无一物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,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何处染尘埃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!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05675" y="2521082"/>
            <a:ext cx="5283129" cy="4336918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21657" y="2728676"/>
            <a:ext cx="522450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記憶體頻寬已大幅上升到可能無法負荷</a:t>
            </a: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TW" sz="2000" b="1" dirty="0" smtClean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觀察</a:t>
            </a: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後可發現，不需對輸入時，所有的</a:t>
            </a: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像</a:t>
            </a:r>
            <a:endParaRPr lang="en-US" altLang="zh-TW" sz="2000" b="1" dirty="0" smtClean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素</a:t>
            </a: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進行處理。可以通過對</a:t>
            </a:r>
            <a:r>
              <a:rPr lang="en-US" altLang="zh-TW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kernel</a:t>
            </a: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進行優</a:t>
            </a: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化，</a:t>
            </a:r>
            <a:endParaRPr lang="en-US" altLang="zh-TW" sz="2000" b="1" dirty="0" smtClean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</a:t>
            </a: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增加輸入數據的重複使用次數，這可</a:t>
            </a: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導</a:t>
            </a:r>
            <a:endParaRPr lang="en-US" altLang="zh-TW" sz="2000" b="1" dirty="0" smtClean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致</a:t>
            </a: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頻寬需求大幅</a:t>
            </a: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降低，可降至</a:t>
            </a:r>
            <a:r>
              <a:rPr lang="en-US" altLang="zh-TW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300MB/s</a:t>
            </a:r>
            <a:r>
              <a:rPr lang="zh-TW" altLang="en-US" sz="2000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TW" sz="2000" dirty="0" smtClean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700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endParaRPr lang="en-US" altLang="zh-TW" sz="700" dirty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但仍低於所需的 </a:t>
            </a:r>
            <a:r>
              <a:rPr lang="en-US" altLang="zh-TW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373 MB/s</a:t>
            </a: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，要解決此問題</a:t>
            </a: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endParaRPr lang="en-US" altLang="zh-TW" sz="2000" b="1" dirty="0" smtClean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</a:t>
            </a: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使用計算單元。增加計算單元數，以便</a:t>
            </a: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平</a:t>
            </a:r>
            <a:endParaRPr lang="en-US" altLang="zh-TW" sz="2000" b="1" dirty="0" smtClean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  <a:r>
              <a:rPr lang="zh-TW" altLang="en-US" sz="2000" b="1" dirty="0">
                <a:solidFill>
                  <a:schemeClr val="bg1">
                    <a:lumMod val="8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處理數據。</a:t>
            </a:r>
            <a:endParaRPr lang="en-US" altLang="zh-TW" sz="2000" b="1" dirty="0" smtClean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66" y="1167823"/>
            <a:ext cx="9536583" cy="1190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7"/>
          <p:cNvSpPr txBox="1"/>
          <p:nvPr/>
        </p:nvSpPr>
        <p:spPr>
          <a:xfrm>
            <a:off x="4875153" y="223735"/>
            <a:ext cx="2441694" cy="7694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性能優化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30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9645" y="0"/>
            <a:ext cx="252709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23307" y="503556"/>
            <a:ext cx="6545382" cy="58477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Top Level Structure of Kernel 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94425" y="3705148"/>
            <a:ext cx="643349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Dataflow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由以下四種不同的功能組成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  <a:endParaRPr lang="en-US" altLang="zh-TW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TW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endParaRPr lang="zh-TW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ReadFromMem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：從主記憶體讀取像素數據或影片輸入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Window2D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：本地緩存，在輸出端有大小為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15x15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Filter2D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：核心濾波演算法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WriteToMem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：將輸出數據寫入主記憶體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8861" y="2511703"/>
            <a:ext cx="5314275" cy="338554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上善若水，水利万物而不争，处众人之所恶，故几于道。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" name="aee46af3-c357-4e8c-9ad4-5243925fac5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254761" y="2554662"/>
            <a:ext cx="368199" cy="252635"/>
            <a:chOff x="951358" y="964779"/>
            <a:chExt cx="5728476" cy="3930528"/>
          </a:xfrm>
        </p:grpSpPr>
        <p:sp>
          <p:nvSpPr>
            <p:cNvPr id="11" name="í$líḓê">
              <a:extLst>
                <a:ext uri="{FF2B5EF4-FFF2-40B4-BE49-F238E27FC236}">
                  <a16:creationId xmlns:a16="http://schemas.microsoft.com/office/drawing/2014/main" id="{A536DC16-32AE-44D5-9326-082A5DD1720F}"/>
                </a:ext>
              </a:extLst>
            </p:cNvPr>
            <p:cNvSpPr/>
            <p:nvPr/>
          </p:nvSpPr>
          <p:spPr bwMode="auto">
            <a:xfrm>
              <a:off x="951358" y="964779"/>
              <a:ext cx="3431281" cy="3432402"/>
            </a:xfrm>
            <a:custGeom>
              <a:avLst/>
              <a:gdLst>
                <a:gd name="T0" fmla="*/ 1287 w 1289"/>
                <a:gd name="T1" fmla="*/ 626 h 1289"/>
                <a:gd name="T2" fmla="*/ 1273 w 1289"/>
                <a:gd name="T3" fmla="*/ 520 h 1289"/>
                <a:gd name="T4" fmla="*/ 1236 w 1289"/>
                <a:gd name="T5" fmla="*/ 421 h 1289"/>
                <a:gd name="T6" fmla="*/ 1184 w 1289"/>
                <a:gd name="T7" fmla="*/ 327 h 1289"/>
                <a:gd name="T8" fmla="*/ 1163 w 1289"/>
                <a:gd name="T9" fmla="*/ 324 h 1289"/>
                <a:gd name="T10" fmla="*/ 1140 w 1289"/>
                <a:gd name="T11" fmla="*/ 289 h 1289"/>
                <a:gd name="T12" fmla="*/ 1150 w 1289"/>
                <a:gd name="T13" fmla="*/ 279 h 1289"/>
                <a:gd name="T14" fmla="*/ 1134 w 1289"/>
                <a:gd name="T15" fmla="*/ 283 h 1289"/>
                <a:gd name="T16" fmla="*/ 1129 w 1289"/>
                <a:gd name="T17" fmla="*/ 301 h 1289"/>
                <a:gd name="T18" fmla="*/ 1192 w 1289"/>
                <a:gd name="T19" fmla="*/ 408 h 1289"/>
                <a:gd name="T20" fmla="*/ 1228 w 1289"/>
                <a:gd name="T21" fmla="*/ 566 h 1289"/>
                <a:gd name="T22" fmla="*/ 1203 w 1289"/>
                <a:gd name="T23" fmla="*/ 769 h 1289"/>
                <a:gd name="T24" fmla="*/ 1134 w 1289"/>
                <a:gd name="T25" fmla="*/ 831 h 1289"/>
                <a:gd name="T26" fmla="*/ 1037 w 1289"/>
                <a:gd name="T27" fmla="*/ 886 h 1289"/>
                <a:gd name="T28" fmla="*/ 1003 w 1289"/>
                <a:gd name="T29" fmla="*/ 924 h 1289"/>
                <a:gd name="T30" fmla="*/ 981 w 1289"/>
                <a:gd name="T31" fmla="*/ 976 h 1289"/>
                <a:gd name="T32" fmla="*/ 956 w 1289"/>
                <a:gd name="T33" fmla="*/ 1089 h 1289"/>
                <a:gd name="T34" fmla="*/ 932 w 1289"/>
                <a:gd name="T35" fmla="*/ 1125 h 1289"/>
                <a:gd name="T36" fmla="*/ 802 w 1289"/>
                <a:gd name="T37" fmla="*/ 1216 h 1289"/>
                <a:gd name="T38" fmla="*/ 722 w 1289"/>
                <a:gd name="T39" fmla="*/ 1245 h 1289"/>
                <a:gd name="T40" fmla="*/ 633 w 1289"/>
                <a:gd name="T41" fmla="*/ 1248 h 1289"/>
                <a:gd name="T42" fmla="*/ 500 w 1289"/>
                <a:gd name="T43" fmla="*/ 1235 h 1289"/>
                <a:gd name="T44" fmla="*/ 350 w 1289"/>
                <a:gd name="T45" fmla="*/ 1181 h 1289"/>
                <a:gd name="T46" fmla="*/ 254 w 1289"/>
                <a:gd name="T47" fmla="*/ 1111 h 1289"/>
                <a:gd name="T48" fmla="*/ 250 w 1289"/>
                <a:gd name="T49" fmla="*/ 1103 h 1289"/>
                <a:gd name="T50" fmla="*/ 198 w 1289"/>
                <a:gd name="T51" fmla="*/ 1068 h 1289"/>
                <a:gd name="T52" fmla="*/ 67 w 1289"/>
                <a:gd name="T53" fmla="*/ 858 h 1289"/>
                <a:gd name="T54" fmla="*/ 33 w 1289"/>
                <a:gd name="T55" fmla="*/ 684 h 1289"/>
                <a:gd name="T56" fmla="*/ 50 w 1289"/>
                <a:gd name="T57" fmla="*/ 522 h 1289"/>
                <a:gd name="T58" fmla="*/ 122 w 1289"/>
                <a:gd name="T59" fmla="*/ 347 h 1289"/>
                <a:gd name="T60" fmla="*/ 257 w 1289"/>
                <a:gd name="T61" fmla="*/ 198 h 1289"/>
                <a:gd name="T62" fmla="*/ 466 w 1289"/>
                <a:gd name="T63" fmla="*/ 78 h 1289"/>
                <a:gd name="T64" fmla="*/ 711 w 1289"/>
                <a:gd name="T65" fmla="*/ 61 h 1289"/>
                <a:gd name="T66" fmla="*/ 890 w 1289"/>
                <a:gd name="T67" fmla="*/ 107 h 1289"/>
                <a:gd name="T68" fmla="*/ 1083 w 1289"/>
                <a:gd name="T69" fmla="*/ 245 h 1289"/>
                <a:gd name="T70" fmla="*/ 1118 w 1289"/>
                <a:gd name="T71" fmla="*/ 283 h 1289"/>
                <a:gd name="T72" fmla="*/ 1104 w 1289"/>
                <a:gd name="T73" fmla="*/ 250 h 1289"/>
                <a:gd name="T74" fmla="*/ 1077 w 1289"/>
                <a:gd name="T75" fmla="*/ 206 h 1289"/>
                <a:gd name="T76" fmla="*/ 1017 w 1289"/>
                <a:gd name="T77" fmla="*/ 152 h 1289"/>
                <a:gd name="T78" fmla="*/ 790 w 1289"/>
                <a:gd name="T79" fmla="*/ 43 h 1289"/>
                <a:gd name="T80" fmla="*/ 593 w 1289"/>
                <a:gd name="T81" fmla="*/ 11 h 1289"/>
                <a:gd name="T82" fmla="*/ 283 w 1289"/>
                <a:gd name="T83" fmla="*/ 126 h 1289"/>
                <a:gd name="T84" fmla="*/ 160 w 1289"/>
                <a:gd name="T85" fmla="*/ 228 h 1289"/>
                <a:gd name="T86" fmla="*/ 135 w 1289"/>
                <a:gd name="T87" fmla="*/ 264 h 1289"/>
                <a:gd name="T88" fmla="*/ 1 w 1289"/>
                <a:gd name="T89" fmla="*/ 654 h 1289"/>
                <a:gd name="T90" fmla="*/ 70 w 1289"/>
                <a:gd name="T91" fmla="*/ 936 h 1289"/>
                <a:gd name="T92" fmla="*/ 196 w 1289"/>
                <a:gd name="T93" fmla="*/ 1104 h 1289"/>
                <a:gd name="T94" fmla="*/ 283 w 1289"/>
                <a:gd name="T95" fmla="*/ 1163 h 1289"/>
                <a:gd name="T96" fmla="*/ 388 w 1289"/>
                <a:gd name="T97" fmla="*/ 1225 h 1289"/>
                <a:gd name="T98" fmla="*/ 395 w 1289"/>
                <a:gd name="T99" fmla="*/ 1219 h 1289"/>
                <a:gd name="T100" fmla="*/ 410 w 1289"/>
                <a:gd name="T101" fmla="*/ 1233 h 1289"/>
                <a:gd name="T102" fmla="*/ 575 w 1289"/>
                <a:gd name="T103" fmla="*/ 1280 h 1289"/>
                <a:gd name="T104" fmla="*/ 731 w 1289"/>
                <a:gd name="T105" fmla="*/ 1279 h 1289"/>
                <a:gd name="T106" fmla="*/ 830 w 1289"/>
                <a:gd name="T107" fmla="*/ 1252 h 1289"/>
                <a:gd name="T108" fmla="*/ 1003 w 1289"/>
                <a:gd name="T109" fmla="*/ 1175 h 1289"/>
                <a:gd name="T110" fmla="*/ 1176 w 1289"/>
                <a:gd name="T111" fmla="*/ 1013 h 1289"/>
                <a:gd name="T112" fmla="*/ 1273 w 1289"/>
                <a:gd name="T113" fmla="*/ 858 h 1289"/>
                <a:gd name="T114" fmla="*/ 1270 w 1289"/>
                <a:gd name="T115" fmla="*/ 826 h 1289"/>
                <a:gd name="T116" fmla="*/ 449 w 1289"/>
                <a:gd name="T117" fmla="*/ 1235 h 1289"/>
                <a:gd name="T118" fmla="*/ 449 w 1289"/>
                <a:gd name="T119" fmla="*/ 1235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9" h="1289">
                  <a:moveTo>
                    <a:pt x="1280" y="766"/>
                  </a:moveTo>
                  <a:cubicBezTo>
                    <a:pt x="1289" y="720"/>
                    <a:pt x="1286" y="673"/>
                    <a:pt x="1287" y="626"/>
                  </a:cubicBezTo>
                  <a:cubicBezTo>
                    <a:pt x="1288" y="611"/>
                    <a:pt x="1281" y="598"/>
                    <a:pt x="1281" y="583"/>
                  </a:cubicBezTo>
                  <a:cubicBezTo>
                    <a:pt x="1281" y="562"/>
                    <a:pt x="1283" y="540"/>
                    <a:pt x="1273" y="520"/>
                  </a:cubicBezTo>
                  <a:cubicBezTo>
                    <a:pt x="1271" y="514"/>
                    <a:pt x="1270" y="508"/>
                    <a:pt x="1270" y="502"/>
                  </a:cubicBezTo>
                  <a:cubicBezTo>
                    <a:pt x="1269" y="470"/>
                    <a:pt x="1259" y="443"/>
                    <a:pt x="1236" y="421"/>
                  </a:cubicBezTo>
                  <a:cubicBezTo>
                    <a:pt x="1227" y="413"/>
                    <a:pt x="1221" y="402"/>
                    <a:pt x="1216" y="391"/>
                  </a:cubicBezTo>
                  <a:cubicBezTo>
                    <a:pt x="1205" y="370"/>
                    <a:pt x="1195" y="348"/>
                    <a:pt x="1184" y="327"/>
                  </a:cubicBezTo>
                  <a:cubicBezTo>
                    <a:pt x="1181" y="322"/>
                    <a:pt x="1180" y="314"/>
                    <a:pt x="1173" y="312"/>
                  </a:cubicBezTo>
                  <a:cubicBezTo>
                    <a:pt x="1168" y="315"/>
                    <a:pt x="1172" y="324"/>
                    <a:pt x="1163" y="324"/>
                  </a:cubicBezTo>
                  <a:cubicBezTo>
                    <a:pt x="1162" y="320"/>
                    <a:pt x="1163" y="317"/>
                    <a:pt x="1157" y="313"/>
                  </a:cubicBezTo>
                  <a:cubicBezTo>
                    <a:pt x="1149" y="309"/>
                    <a:pt x="1135" y="305"/>
                    <a:pt x="1140" y="289"/>
                  </a:cubicBezTo>
                  <a:cubicBezTo>
                    <a:pt x="1141" y="285"/>
                    <a:pt x="1139" y="280"/>
                    <a:pt x="1138" y="275"/>
                  </a:cubicBezTo>
                  <a:cubicBezTo>
                    <a:pt x="1142" y="277"/>
                    <a:pt x="1146" y="278"/>
                    <a:pt x="1150" y="279"/>
                  </a:cubicBezTo>
                  <a:cubicBezTo>
                    <a:pt x="1146" y="268"/>
                    <a:pt x="1146" y="268"/>
                    <a:pt x="1136" y="267"/>
                  </a:cubicBezTo>
                  <a:cubicBezTo>
                    <a:pt x="1133" y="272"/>
                    <a:pt x="1135" y="277"/>
                    <a:pt x="1134" y="283"/>
                  </a:cubicBezTo>
                  <a:cubicBezTo>
                    <a:pt x="1133" y="291"/>
                    <a:pt x="1129" y="294"/>
                    <a:pt x="1122" y="287"/>
                  </a:cubicBezTo>
                  <a:cubicBezTo>
                    <a:pt x="1123" y="292"/>
                    <a:pt x="1126" y="297"/>
                    <a:pt x="1129" y="301"/>
                  </a:cubicBezTo>
                  <a:cubicBezTo>
                    <a:pt x="1147" y="323"/>
                    <a:pt x="1162" y="347"/>
                    <a:pt x="1176" y="372"/>
                  </a:cubicBezTo>
                  <a:cubicBezTo>
                    <a:pt x="1182" y="384"/>
                    <a:pt x="1185" y="397"/>
                    <a:pt x="1192" y="408"/>
                  </a:cubicBezTo>
                  <a:cubicBezTo>
                    <a:pt x="1201" y="423"/>
                    <a:pt x="1206" y="440"/>
                    <a:pt x="1210" y="456"/>
                  </a:cubicBezTo>
                  <a:cubicBezTo>
                    <a:pt x="1217" y="493"/>
                    <a:pt x="1221" y="529"/>
                    <a:pt x="1228" y="566"/>
                  </a:cubicBezTo>
                  <a:cubicBezTo>
                    <a:pt x="1237" y="614"/>
                    <a:pt x="1245" y="663"/>
                    <a:pt x="1240" y="713"/>
                  </a:cubicBezTo>
                  <a:cubicBezTo>
                    <a:pt x="1237" y="740"/>
                    <a:pt x="1223" y="756"/>
                    <a:pt x="1203" y="769"/>
                  </a:cubicBezTo>
                  <a:cubicBezTo>
                    <a:pt x="1190" y="777"/>
                    <a:pt x="1177" y="785"/>
                    <a:pt x="1169" y="798"/>
                  </a:cubicBezTo>
                  <a:cubicBezTo>
                    <a:pt x="1160" y="812"/>
                    <a:pt x="1146" y="821"/>
                    <a:pt x="1134" y="831"/>
                  </a:cubicBezTo>
                  <a:cubicBezTo>
                    <a:pt x="1119" y="845"/>
                    <a:pt x="1097" y="851"/>
                    <a:pt x="1080" y="865"/>
                  </a:cubicBezTo>
                  <a:cubicBezTo>
                    <a:pt x="1069" y="874"/>
                    <a:pt x="1052" y="880"/>
                    <a:pt x="1037" y="886"/>
                  </a:cubicBezTo>
                  <a:cubicBezTo>
                    <a:pt x="1023" y="891"/>
                    <a:pt x="1018" y="900"/>
                    <a:pt x="1012" y="911"/>
                  </a:cubicBezTo>
                  <a:cubicBezTo>
                    <a:pt x="1010" y="916"/>
                    <a:pt x="1007" y="920"/>
                    <a:pt x="1003" y="924"/>
                  </a:cubicBezTo>
                  <a:cubicBezTo>
                    <a:pt x="989" y="935"/>
                    <a:pt x="972" y="944"/>
                    <a:pt x="982" y="966"/>
                  </a:cubicBezTo>
                  <a:cubicBezTo>
                    <a:pt x="983" y="969"/>
                    <a:pt x="983" y="973"/>
                    <a:pt x="981" y="976"/>
                  </a:cubicBezTo>
                  <a:cubicBezTo>
                    <a:pt x="968" y="996"/>
                    <a:pt x="970" y="1018"/>
                    <a:pt x="971" y="1041"/>
                  </a:cubicBezTo>
                  <a:cubicBezTo>
                    <a:pt x="972" y="1059"/>
                    <a:pt x="972" y="1077"/>
                    <a:pt x="956" y="1089"/>
                  </a:cubicBezTo>
                  <a:cubicBezTo>
                    <a:pt x="946" y="1096"/>
                    <a:pt x="938" y="1103"/>
                    <a:pt x="939" y="1117"/>
                  </a:cubicBezTo>
                  <a:cubicBezTo>
                    <a:pt x="939" y="1121"/>
                    <a:pt x="935" y="1123"/>
                    <a:pt x="932" y="1125"/>
                  </a:cubicBezTo>
                  <a:cubicBezTo>
                    <a:pt x="910" y="1140"/>
                    <a:pt x="888" y="1155"/>
                    <a:pt x="866" y="1170"/>
                  </a:cubicBezTo>
                  <a:cubicBezTo>
                    <a:pt x="844" y="1184"/>
                    <a:pt x="818" y="1194"/>
                    <a:pt x="802" y="1216"/>
                  </a:cubicBezTo>
                  <a:cubicBezTo>
                    <a:pt x="792" y="1229"/>
                    <a:pt x="780" y="1235"/>
                    <a:pt x="764" y="1236"/>
                  </a:cubicBezTo>
                  <a:cubicBezTo>
                    <a:pt x="750" y="1237"/>
                    <a:pt x="736" y="1240"/>
                    <a:pt x="722" y="1245"/>
                  </a:cubicBezTo>
                  <a:cubicBezTo>
                    <a:pt x="717" y="1246"/>
                    <a:pt x="713" y="1246"/>
                    <a:pt x="708" y="1246"/>
                  </a:cubicBezTo>
                  <a:cubicBezTo>
                    <a:pt x="683" y="1247"/>
                    <a:pt x="658" y="1248"/>
                    <a:pt x="633" y="1248"/>
                  </a:cubicBezTo>
                  <a:cubicBezTo>
                    <a:pt x="621" y="1248"/>
                    <a:pt x="611" y="1255"/>
                    <a:pt x="600" y="1253"/>
                  </a:cubicBezTo>
                  <a:cubicBezTo>
                    <a:pt x="567" y="1245"/>
                    <a:pt x="534" y="1240"/>
                    <a:pt x="500" y="1235"/>
                  </a:cubicBezTo>
                  <a:cubicBezTo>
                    <a:pt x="466" y="1229"/>
                    <a:pt x="435" y="1212"/>
                    <a:pt x="400" y="1211"/>
                  </a:cubicBezTo>
                  <a:cubicBezTo>
                    <a:pt x="386" y="1196"/>
                    <a:pt x="368" y="1188"/>
                    <a:pt x="350" y="1181"/>
                  </a:cubicBezTo>
                  <a:cubicBezTo>
                    <a:pt x="314" y="1167"/>
                    <a:pt x="285" y="1144"/>
                    <a:pt x="256" y="1121"/>
                  </a:cubicBezTo>
                  <a:cubicBezTo>
                    <a:pt x="252" y="1118"/>
                    <a:pt x="248" y="1115"/>
                    <a:pt x="254" y="1111"/>
                  </a:cubicBezTo>
                  <a:cubicBezTo>
                    <a:pt x="256" y="1110"/>
                    <a:pt x="260" y="1109"/>
                    <a:pt x="259" y="1105"/>
                  </a:cubicBezTo>
                  <a:cubicBezTo>
                    <a:pt x="257" y="1102"/>
                    <a:pt x="253" y="1102"/>
                    <a:pt x="250" y="1103"/>
                  </a:cubicBezTo>
                  <a:cubicBezTo>
                    <a:pt x="243" y="1106"/>
                    <a:pt x="238" y="1104"/>
                    <a:pt x="233" y="1100"/>
                  </a:cubicBezTo>
                  <a:cubicBezTo>
                    <a:pt x="221" y="1089"/>
                    <a:pt x="207" y="1080"/>
                    <a:pt x="198" y="1068"/>
                  </a:cubicBezTo>
                  <a:cubicBezTo>
                    <a:pt x="169" y="1028"/>
                    <a:pt x="131" y="995"/>
                    <a:pt x="109" y="949"/>
                  </a:cubicBezTo>
                  <a:cubicBezTo>
                    <a:pt x="94" y="919"/>
                    <a:pt x="80" y="889"/>
                    <a:pt x="67" y="858"/>
                  </a:cubicBezTo>
                  <a:cubicBezTo>
                    <a:pt x="56" y="831"/>
                    <a:pt x="51" y="802"/>
                    <a:pt x="43" y="775"/>
                  </a:cubicBezTo>
                  <a:cubicBezTo>
                    <a:pt x="35" y="745"/>
                    <a:pt x="35" y="714"/>
                    <a:pt x="33" y="684"/>
                  </a:cubicBezTo>
                  <a:cubicBezTo>
                    <a:pt x="32" y="659"/>
                    <a:pt x="35" y="633"/>
                    <a:pt x="35" y="608"/>
                  </a:cubicBezTo>
                  <a:cubicBezTo>
                    <a:pt x="35" y="578"/>
                    <a:pt x="43" y="550"/>
                    <a:pt x="50" y="522"/>
                  </a:cubicBezTo>
                  <a:cubicBezTo>
                    <a:pt x="56" y="498"/>
                    <a:pt x="63" y="473"/>
                    <a:pt x="72" y="449"/>
                  </a:cubicBezTo>
                  <a:cubicBezTo>
                    <a:pt x="86" y="413"/>
                    <a:pt x="104" y="380"/>
                    <a:pt x="122" y="347"/>
                  </a:cubicBezTo>
                  <a:cubicBezTo>
                    <a:pt x="133" y="325"/>
                    <a:pt x="150" y="308"/>
                    <a:pt x="164" y="289"/>
                  </a:cubicBezTo>
                  <a:cubicBezTo>
                    <a:pt x="191" y="255"/>
                    <a:pt x="224" y="226"/>
                    <a:pt x="257" y="198"/>
                  </a:cubicBezTo>
                  <a:cubicBezTo>
                    <a:pt x="287" y="172"/>
                    <a:pt x="320" y="152"/>
                    <a:pt x="353" y="133"/>
                  </a:cubicBezTo>
                  <a:cubicBezTo>
                    <a:pt x="390" y="111"/>
                    <a:pt x="425" y="88"/>
                    <a:pt x="466" y="78"/>
                  </a:cubicBezTo>
                  <a:cubicBezTo>
                    <a:pt x="509" y="67"/>
                    <a:pt x="552" y="62"/>
                    <a:pt x="595" y="58"/>
                  </a:cubicBezTo>
                  <a:cubicBezTo>
                    <a:pt x="633" y="54"/>
                    <a:pt x="672" y="57"/>
                    <a:pt x="711" y="61"/>
                  </a:cubicBezTo>
                  <a:cubicBezTo>
                    <a:pt x="736" y="63"/>
                    <a:pt x="761" y="70"/>
                    <a:pt x="785" y="75"/>
                  </a:cubicBezTo>
                  <a:cubicBezTo>
                    <a:pt x="821" y="83"/>
                    <a:pt x="856" y="93"/>
                    <a:pt x="890" y="107"/>
                  </a:cubicBezTo>
                  <a:cubicBezTo>
                    <a:pt x="918" y="120"/>
                    <a:pt x="946" y="134"/>
                    <a:pt x="973" y="152"/>
                  </a:cubicBezTo>
                  <a:cubicBezTo>
                    <a:pt x="1013" y="179"/>
                    <a:pt x="1050" y="210"/>
                    <a:pt x="1083" y="245"/>
                  </a:cubicBezTo>
                  <a:cubicBezTo>
                    <a:pt x="1087" y="250"/>
                    <a:pt x="1091" y="253"/>
                    <a:pt x="1097" y="255"/>
                  </a:cubicBezTo>
                  <a:cubicBezTo>
                    <a:pt x="1099" y="268"/>
                    <a:pt x="1111" y="273"/>
                    <a:pt x="1118" y="283"/>
                  </a:cubicBezTo>
                  <a:cubicBezTo>
                    <a:pt x="1120" y="279"/>
                    <a:pt x="1126" y="279"/>
                    <a:pt x="1127" y="273"/>
                  </a:cubicBezTo>
                  <a:cubicBezTo>
                    <a:pt x="1111" y="273"/>
                    <a:pt x="1108" y="261"/>
                    <a:pt x="1104" y="250"/>
                  </a:cubicBezTo>
                  <a:cubicBezTo>
                    <a:pt x="1115" y="243"/>
                    <a:pt x="1114" y="234"/>
                    <a:pt x="1106" y="227"/>
                  </a:cubicBezTo>
                  <a:cubicBezTo>
                    <a:pt x="1097" y="219"/>
                    <a:pt x="1088" y="210"/>
                    <a:pt x="1077" y="206"/>
                  </a:cubicBezTo>
                  <a:cubicBezTo>
                    <a:pt x="1069" y="204"/>
                    <a:pt x="1062" y="199"/>
                    <a:pt x="1058" y="192"/>
                  </a:cubicBezTo>
                  <a:cubicBezTo>
                    <a:pt x="1047" y="176"/>
                    <a:pt x="1031" y="165"/>
                    <a:pt x="1017" y="152"/>
                  </a:cubicBezTo>
                  <a:cubicBezTo>
                    <a:pt x="991" y="128"/>
                    <a:pt x="960" y="113"/>
                    <a:pt x="928" y="97"/>
                  </a:cubicBezTo>
                  <a:cubicBezTo>
                    <a:pt x="884" y="74"/>
                    <a:pt x="837" y="58"/>
                    <a:pt x="790" y="43"/>
                  </a:cubicBezTo>
                  <a:cubicBezTo>
                    <a:pt x="770" y="37"/>
                    <a:pt x="749" y="36"/>
                    <a:pt x="730" y="27"/>
                  </a:cubicBezTo>
                  <a:cubicBezTo>
                    <a:pt x="686" y="9"/>
                    <a:pt x="640" y="0"/>
                    <a:pt x="593" y="11"/>
                  </a:cubicBezTo>
                  <a:cubicBezTo>
                    <a:pt x="544" y="23"/>
                    <a:pt x="494" y="32"/>
                    <a:pt x="446" y="48"/>
                  </a:cubicBezTo>
                  <a:cubicBezTo>
                    <a:pt x="389" y="68"/>
                    <a:pt x="334" y="92"/>
                    <a:pt x="283" y="126"/>
                  </a:cubicBezTo>
                  <a:cubicBezTo>
                    <a:pt x="245" y="151"/>
                    <a:pt x="208" y="180"/>
                    <a:pt x="178" y="215"/>
                  </a:cubicBezTo>
                  <a:cubicBezTo>
                    <a:pt x="173" y="221"/>
                    <a:pt x="168" y="226"/>
                    <a:pt x="160" y="228"/>
                  </a:cubicBezTo>
                  <a:cubicBezTo>
                    <a:pt x="156" y="229"/>
                    <a:pt x="153" y="232"/>
                    <a:pt x="152" y="236"/>
                  </a:cubicBezTo>
                  <a:cubicBezTo>
                    <a:pt x="149" y="247"/>
                    <a:pt x="141" y="255"/>
                    <a:pt x="135" y="264"/>
                  </a:cubicBezTo>
                  <a:cubicBezTo>
                    <a:pt x="81" y="340"/>
                    <a:pt x="37" y="420"/>
                    <a:pt x="17" y="512"/>
                  </a:cubicBezTo>
                  <a:cubicBezTo>
                    <a:pt x="8" y="559"/>
                    <a:pt x="0" y="607"/>
                    <a:pt x="1" y="654"/>
                  </a:cubicBezTo>
                  <a:cubicBezTo>
                    <a:pt x="2" y="722"/>
                    <a:pt x="15" y="788"/>
                    <a:pt x="36" y="851"/>
                  </a:cubicBezTo>
                  <a:cubicBezTo>
                    <a:pt x="45" y="880"/>
                    <a:pt x="61" y="907"/>
                    <a:pt x="70" y="936"/>
                  </a:cubicBezTo>
                  <a:cubicBezTo>
                    <a:pt x="82" y="981"/>
                    <a:pt x="106" y="1019"/>
                    <a:pt x="139" y="1051"/>
                  </a:cubicBezTo>
                  <a:cubicBezTo>
                    <a:pt x="157" y="1070"/>
                    <a:pt x="176" y="1088"/>
                    <a:pt x="196" y="1104"/>
                  </a:cubicBezTo>
                  <a:cubicBezTo>
                    <a:pt x="216" y="1120"/>
                    <a:pt x="234" y="1138"/>
                    <a:pt x="258" y="1148"/>
                  </a:cubicBezTo>
                  <a:cubicBezTo>
                    <a:pt x="266" y="1152"/>
                    <a:pt x="277" y="1156"/>
                    <a:pt x="283" y="1163"/>
                  </a:cubicBezTo>
                  <a:cubicBezTo>
                    <a:pt x="300" y="1181"/>
                    <a:pt x="321" y="1192"/>
                    <a:pt x="342" y="1202"/>
                  </a:cubicBezTo>
                  <a:cubicBezTo>
                    <a:pt x="358" y="1209"/>
                    <a:pt x="371" y="1220"/>
                    <a:pt x="388" y="1225"/>
                  </a:cubicBezTo>
                  <a:cubicBezTo>
                    <a:pt x="391" y="1226"/>
                    <a:pt x="394" y="1229"/>
                    <a:pt x="397" y="1226"/>
                  </a:cubicBezTo>
                  <a:cubicBezTo>
                    <a:pt x="402" y="1223"/>
                    <a:pt x="396" y="1221"/>
                    <a:pt x="395" y="1219"/>
                  </a:cubicBezTo>
                  <a:cubicBezTo>
                    <a:pt x="392" y="1213"/>
                    <a:pt x="397" y="1213"/>
                    <a:pt x="400" y="1211"/>
                  </a:cubicBezTo>
                  <a:cubicBezTo>
                    <a:pt x="406" y="1217"/>
                    <a:pt x="402" y="1229"/>
                    <a:pt x="410" y="1233"/>
                  </a:cubicBezTo>
                  <a:cubicBezTo>
                    <a:pt x="437" y="1244"/>
                    <a:pt x="463" y="1255"/>
                    <a:pt x="490" y="1263"/>
                  </a:cubicBezTo>
                  <a:cubicBezTo>
                    <a:pt x="518" y="1271"/>
                    <a:pt x="546" y="1278"/>
                    <a:pt x="575" y="1280"/>
                  </a:cubicBezTo>
                  <a:cubicBezTo>
                    <a:pt x="597" y="1280"/>
                    <a:pt x="619" y="1284"/>
                    <a:pt x="642" y="1286"/>
                  </a:cubicBezTo>
                  <a:cubicBezTo>
                    <a:pt x="672" y="1289"/>
                    <a:pt x="702" y="1283"/>
                    <a:pt x="731" y="1279"/>
                  </a:cubicBezTo>
                  <a:cubicBezTo>
                    <a:pt x="757" y="1275"/>
                    <a:pt x="784" y="1276"/>
                    <a:pt x="808" y="1263"/>
                  </a:cubicBezTo>
                  <a:cubicBezTo>
                    <a:pt x="815" y="1259"/>
                    <a:pt x="822" y="1254"/>
                    <a:pt x="830" y="1252"/>
                  </a:cubicBezTo>
                  <a:cubicBezTo>
                    <a:pt x="858" y="1249"/>
                    <a:pt x="883" y="1237"/>
                    <a:pt x="907" y="1226"/>
                  </a:cubicBezTo>
                  <a:cubicBezTo>
                    <a:pt x="940" y="1212"/>
                    <a:pt x="973" y="1196"/>
                    <a:pt x="1003" y="1175"/>
                  </a:cubicBezTo>
                  <a:cubicBezTo>
                    <a:pt x="1030" y="1156"/>
                    <a:pt x="1062" y="1144"/>
                    <a:pt x="1084" y="1116"/>
                  </a:cubicBezTo>
                  <a:cubicBezTo>
                    <a:pt x="1113" y="1080"/>
                    <a:pt x="1147" y="1049"/>
                    <a:pt x="1176" y="1013"/>
                  </a:cubicBezTo>
                  <a:cubicBezTo>
                    <a:pt x="1209" y="972"/>
                    <a:pt x="1234" y="929"/>
                    <a:pt x="1253" y="881"/>
                  </a:cubicBezTo>
                  <a:cubicBezTo>
                    <a:pt x="1257" y="871"/>
                    <a:pt x="1262" y="862"/>
                    <a:pt x="1273" y="858"/>
                  </a:cubicBezTo>
                  <a:cubicBezTo>
                    <a:pt x="1281" y="856"/>
                    <a:pt x="1282" y="850"/>
                    <a:pt x="1276" y="845"/>
                  </a:cubicBezTo>
                  <a:cubicBezTo>
                    <a:pt x="1270" y="840"/>
                    <a:pt x="1270" y="833"/>
                    <a:pt x="1270" y="826"/>
                  </a:cubicBezTo>
                  <a:cubicBezTo>
                    <a:pt x="1271" y="806"/>
                    <a:pt x="1276" y="786"/>
                    <a:pt x="1280" y="766"/>
                  </a:cubicBezTo>
                  <a:close/>
                  <a:moveTo>
                    <a:pt x="449" y="1235"/>
                  </a:moveTo>
                  <a:cubicBezTo>
                    <a:pt x="459" y="1232"/>
                    <a:pt x="464" y="1236"/>
                    <a:pt x="469" y="1242"/>
                  </a:cubicBezTo>
                  <a:cubicBezTo>
                    <a:pt x="463" y="1241"/>
                    <a:pt x="456" y="1242"/>
                    <a:pt x="449" y="1235"/>
                  </a:cubicBezTo>
                  <a:close/>
                </a:path>
              </a:pathLst>
            </a:custGeom>
            <a:solidFill>
              <a:srgbClr val="8C2C2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ïṡlïḓe">
              <a:extLst>
                <a:ext uri="{FF2B5EF4-FFF2-40B4-BE49-F238E27FC236}">
                  <a16:creationId xmlns:a16="http://schemas.microsoft.com/office/drawing/2014/main" id="{E023B0F7-118B-430E-9304-465C282F9555}"/>
                </a:ext>
              </a:extLst>
            </p:cNvPr>
            <p:cNvSpPr/>
            <p:nvPr/>
          </p:nvSpPr>
          <p:spPr bwMode="auto">
            <a:xfrm>
              <a:off x="5793439" y="4874015"/>
              <a:ext cx="34739" cy="21292"/>
            </a:xfrm>
            <a:custGeom>
              <a:avLst/>
              <a:gdLst>
                <a:gd name="T0" fmla="*/ 0 w 13"/>
                <a:gd name="T1" fmla="*/ 4 h 8"/>
                <a:gd name="T2" fmla="*/ 6 w 13"/>
                <a:gd name="T3" fmla="*/ 8 h 8"/>
                <a:gd name="T4" fmla="*/ 13 w 13"/>
                <a:gd name="T5" fmla="*/ 3 h 8"/>
                <a:gd name="T6" fmla="*/ 8 w 13"/>
                <a:gd name="T7" fmla="*/ 0 h 8"/>
                <a:gd name="T8" fmla="*/ 0 w 1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0" y="4"/>
                  </a:moveTo>
                  <a:cubicBezTo>
                    <a:pt x="0" y="8"/>
                    <a:pt x="3" y="8"/>
                    <a:pt x="6" y="8"/>
                  </a:cubicBezTo>
                  <a:cubicBezTo>
                    <a:pt x="9" y="8"/>
                    <a:pt x="13" y="7"/>
                    <a:pt x="13" y="3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5" y="0"/>
                    <a:pt x="1" y="0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íṥľîḓe">
              <a:extLst>
                <a:ext uri="{FF2B5EF4-FFF2-40B4-BE49-F238E27FC236}">
                  <a16:creationId xmlns:a16="http://schemas.microsoft.com/office/drawing/2014/main" id="{DA960E8B-44B5-44AC-89DE-E55F1EB41233}"/>
                </a:ext>
              </a:extLst>
            </p:cNvPr>
            <p:cNvSpPr/>
            <p:nvPr/>
          </p:nvSpPr>
          <p:spPr bwMode="auto">
            <a:xfrm>
              <a:off x="6650698" y="4649895"/>
              <a:ext cx="29136" cy="24653"/>
            </a:xfrm>
            <a:custGeom>
              <a:avLst/>
              <a:gdLst>
                <a:gd name="T0" fmla="*/ 0 w 11"/>
                <a:gd name="T1" fmla="*/ 4 h 9"/>
                <a:gd name="T2" fmla="*/ 5 w 11"/>
                <a:gd name="T3" fmla="*/ 9 h 9"/>
                <a:gd name="T4" fmla="*/ 11 w 11"/>
                <a:gd name="T5" fmla="*/ 4 h 9"/>
                <a:gd name="T6" fmla="*/ 6 w 11"/>
                <a:gd name="T7" fmla="*/ 0 h 9"/>
                <a:gd name="T8" fmla="*/ 0 w 11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0" y="4"/>
                  </a:move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10" y="8"/>
                    <a:pt x="11" y="4"/>
                  </a:cubicBezTo>
                  <a:cubicBezTo>
                    <a:pt x="11" y="1"/>
                    <a:pt x="9" y="0"/>
                    <a:pt x="6" y="0"/>
                  </a:cubicBezTo>
                  <a:cubicBezTo>
                    <a:pt x="3" y="0"/>
                    <a:pt x="1" y="1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4" name="圖片 13" descr="達特流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74" y="1699771"/>
            <a:ext cx="9067800" cy="185558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51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 r="26866" b="936"/>
          <a:stretch/>
        </p:blipFill>
        <p:spPr>
          <a:xfrm>
            <a:off x="7782126" y="401779"/>
            <a:ext cx="2697635" cy="25894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4150" y="317632"/>
            <a:ext cx="9063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Window2D: Line and Window Buffers</a:t>
            </a:r>
            <a:endParaRPr lang="zh-CN" altLang="en-US" sz="3600" dirty="0">
              <a:solidFill>
                <a:schemeClr val="bg2">
                  <a:lumMod val="50000"/>
                </a:schemeClr>
              </a:solidFill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9293" y="2991254"/>
            <a:ext cx="3861881" cy="135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此处输入你阐述的内容此处输入你阐述的内容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5"/>
          <p:cNvSpPr txBox="1"/>
          <p:nvPr/>
        </p:nvSpPr>
        <p:spPr>
          <a:xfrm>
            <a:off x="6899147" y="3723810"/>
            <a:ext cx="52928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顯示了生成像素 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11 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所需的內容，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中的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window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，與之前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中的有很大的重疊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11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TW" sz="11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觀察後可發現從輸入端來看，它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只需要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一個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新像素，即可產生一個輸出像素。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1" y="1696517"/>
            <a:ext cx="6791265" cy="431814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99765" y="1242156"/>
            <a:ext cx="510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由兩個基本模塊組成，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Line buffer</a:t>
            </a:r>
            <a:r>
              <a:rPr lang="zh-TW" altLang="zh-TW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及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Window :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59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72561" y="299182"/>
            <a:ext cx="2646878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zh-TW" altLang="en-US" sz="4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硬體</a:t>
            </a:r>
            <a:r>
              <a:rPr lang="zh-TW" altLang="en-US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實現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1205626"/>
            <a:ext cx="86582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4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/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5539" y="11739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04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3943" y="2575807"/>
            <a:ext cx="98641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PERFORMANCE</a:t>
            </a: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 </a:t>
            </a:r>
            <a:r>
              <a:rPr lang="en-US" altLang="zh-TW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ANALYSIS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結果分析</a:t>
            </a:r>
            <a:endParaRPr lang="zh-CN" altLang="en-US" sz="4800" b="1" dirty="0">
              <a:solidFill>
                <a:schemeClr val="bg2">
                  <a:lumMod val="50000"/>
                </a:schemeClr>
              </a:solidFill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571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49231" y="243517"/>
            <a:ext cx="4493538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en-US" altLang="zh-TW" sz="4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System Diagram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205626"/>
            <a:ext cx="9577387" cy="52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1" t="28085" r="42235" b="39574"/>
          <a:stretch/>
        </p:blipFill>
        <p:spPr>
          <a:xfrm>
            <a:off x="5502611" y="1691076"/>
            <a:ext cx="1147865" cy="123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41523" y="0"/>
            <a:ext cx="1108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 </a:t>
            </a:r>
            <a:endParaRPr lang="en-US" altLang="zh-CN" sz="72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36209" y="3784060"/>
            <a:ext cx="615553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点击输入文字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02235" y="3784060"/>
            <a:ext cx="615553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点击输入文字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68261" y="3819181"/>
            <a:ext cx="615553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点击输入文字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34287" y="3819181"/>
            <a:ext cx="615553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点击输入文字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78715" y="3103124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44741" y="3103124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2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10767" y="3103124"/>
            <a:ext cx="314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3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4982" y="3103124"/>
            <a:ext cx="314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4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38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41454" y="223735"/>
            <a:ext cx="5109091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en-US" altLang="zh-TW" sz="4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Platform </a:t>
            </a:r>
            <a:r>
              <a:rPr lang="en-US" altLang="zh-TW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Diagram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11916"/>
          <a:stretch/>
        </p:blipFill>
        <p:spPr>
          <a:xfrm>
            <a:off x="1739503" y="1278467"/>
            <a:ext cx="8712992" cy="48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4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49230" y="547695"/>
            <a:ext cx="4493538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zh-TW" altLang="en-US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性能和資源估算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2533650"/>
            <a:ext cx="116109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25900" y="451582"/>
            <a:ext cx="6340197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en-US" altLang="zh-TW" sz="4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Co-simulation Report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658" y="2151062"/>
            <a:ext cx="8914679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67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49231" y="413482"/>
            <a:ext cx="4493538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zh-TW" altLang="en-US" sz="4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驗證輸送量要求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0" y="1804920"/>
            <a:ext cx="11792459" cy="37576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01200" y="5207000"/>
            <a:ext cx="431800" cy="355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4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33678" y="388082"/>
            <a:ext cx="5724644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zh-TW" altLang="en-US" sz="4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使用濾波器</a:t>
            </a:r>
            <a:r>
              <a:rPr lang="zh-TW" altLang="en-US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後</a:t>
            </a:r>
            <a:r>
              <a:rPr lang="zh-TW" altLang="en-US" sz="4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</a:t>
            </a:r>
            <a:r>
              <a:rPr lang="zh-TW" altLang="en-US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輸出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" y="2020722"/>
            <a:ext cx="5842078" cy="3286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26" y="2020721"/>
            <a:ext cx="5794445" cy="32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1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156459" y="454288"/>
            <a:ext cx="7879080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en-US" altLang="zh-TW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Compute Unit Utilization 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843212"/>
            <a:ext cx="114014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5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72560" y="478212"/>
            <a:ext cx="2646878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en-US" altLang="zh-CN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</a:t>
            </a:r>
            <a:r>
              <a:rPr lang="en-US" altLang="zh-CN" sz="4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imeline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01200" y="5207000"/>
            <a:ext cx="431800" cy="355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62" y="1563687"/>
            <a:ext cx="8601075" cy="20288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30" y="3896080"/>
            <a:ext cx="10429338" cy="24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4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t="37660" r="12872" b="44468"/>
          <a:stretch/>
        </p:blipFill>
        <p:spPr>
          <a:xfrm>
            <a:off x="1845012" y="2816157"/>
            <a:ext cx="9377464" cy="1225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66418" y="1905505"/>
            <a:ext cx="51090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Thank</a:t>
            </a:r>
            <a:endParaRPr lang="en-US" altLang="zh-CN" sz="96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96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9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you</a:t>
            </a:r>
            <a:endParaRPr kumimoji="0" lang="en-US" altLang="zh-CN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526984" y="3358644"/>
            <a:ext cx="171109" cy="168879"/>
          </a:xfrm>
          <a:custGeom>
            <a:avLst/>
            <a:gdLst>
              <a:gd name="connsiteX0" fmla="*/ 68531 w 399271"/>
              <a:gd name="connsiteY0" fmla="*/ 20364 h 535930"/>
              <a:gd name="connsiteX1" fmla="*/ 68531 w 399271"/>
              <a:gd name="connsiteY1" fmla="*/ 20364 h 535930"/>
              <a:gd name="connsiteX2" fmla="*/ 58803 w 399271"/>
              <a:gd name="connsiteY2" fmla="*/ 107913 h 535930"/>
              <a:gd name="connsiteX3" fmla="*/ 39348 w 399271"/>
              <a:gd name="connsiteY3" fmla="*/ 137096 h 535930"/>
              <a:gd name="connsiteX4" fmla="*/ 29620 w 399271"/>
              <a:gd name="connsiteY4" fmla="*/ 166279 h 535930"/>
              <a:gd name="connsiteX5" fmla="*/ 19893 w 399271"/>
              <a:gd name="connsiteY5" fmla="*/ 234372 h 535930"/>
              <a:gd name="connsiteX6" fmla="*/ 10165 w 399271"/>
              <a:gd name="connsiteY6" fmla="*/ 263555 h 535930"/>
              <a:gd name="connsiteX7" fmla="*/ 437 w 399271"/>
              <a:gd name="connsiteY7" fmla="*/ 312194 h 535930"/>
              <a:gd name="connsiteX8" fmla="*/ 29620 w 399271"/>
              <a:gd name="connsiteY8" fmla="*/ 477564 h 535930"/>
              <a:gd name="connsiteX9" fmla="*/ 58803 w 399271"/>
              <a:gd name="connsiteY9" fmla="*/ 497019 h 535930"/>
              <a:gd name="connsiteX10" fmla="*/ 78258 w 399271"/>
              <a:gd name="connsiteY10" fmla="*/ 516475 h 535930"/>
              <a:gd name="connsiteX11" fmla="*/ 136624 w 399271"/>
              <a:gd name="connsiteY11" fmla="*/ 535930 h 535930"/>
              <a:gd name="connsiteX12" fmla="*/ 233901 w 399271"/>
              <a:gd name="connsiteY12" fmla="*/ 526202 h 535930"/>
              <a:gd name="connsiteX13" fmla="*/ 263084 w 399271"/>
              <a:gd name="connsiteY13" fmla="*/ 506747 h 535930"/>
              <a:gd name="connsiteX14" fmla="*/ 301995 w 399271"/>
              <a:gd name="connsiteY14" fmla="*/ 487292 h 535930"/>
              <a:gd name="connsiteX15" fmla="*/ 370088 w 399271"/>
              <a:gd name="connsiteY15" fmla="*/ 409470 h 535930"/>
              <a:gd name="connsiteX16" fmla="*/ 379816 w 399271"/>
              <a:gd name="connsiteY16" fmla="*/ 370560 h 535930"/>
              <a:gd name="connsiteX17" fmla="*/ 399271 w 399271"/>
              <a:gd name="connsiteY17" fmla="*/ 312194 h 535930"/>
              <a:gd name="connsiteX18" fmla="*/ 379816 w 399271"/>
              <a:gd name="connsiteY18" fmla="*/ 107913 h 535930"/>
              <a:gd name="connsiteX19" fmla="*/ 350633 w 399271"/>
              <a:gd name="connsiteY19" fmla="*/ 49547 h 535930"/>
              <a:gd name="connsiteX20" fmla="*/ 321450 w 399271"/>
              <a:gd name="connsiteY20" fmla="*/ 20364 h 535930"/>
              <a:gd name="connsiteX21" fmla="*/ 272812 w 399271"/>
              <a:gd name="connsiteY21" fmla="*/ 10636 h 535930"/>
              <a:gd name="connsiteX22" fmla="*/ 243629 w 399271"/>
              <a:gd name="connsiteY22" fmla="*/ 909 h 535930"/>
              <a:gd name="connsiteX23" fmla="*/ 87986 w 399271"/>
              <a:gd name="connsiteY23" fmla="*/ 30092 h 535930"/>
              <a:gd name="connsiteX24" fmla="*/ 68531 w 399271"/>
              <a:gd name="connsiteY24" fmla="*/ 20364 h 53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9271" h="535930">
                <a:moveTo>
                  <a:pt x="68531" y="20364"/>
                </a:moveTo>
                <a:lnTo>
                  <a:pt x="68531" y="20364"/>
                </a:lnTo>
                <a:cubicBezTo>
                  <a:pt x="65288" y="49547"/>
                  <a:pt x="65924" y="79427"/>
                  <a:pt x="58803" y="107913"/>
                </a:cubicBezTo>
                <a:cubicBezTo>
                  <a:pt x="55967" y="119255"/>
                  <a:pt x="44576" y="126639"/>
                  <a:pt x="39348" y="137096"/>
                </a:cubicBezTo>
                <a:cubicBezTo>
                  <a:pt x="34762" y="146267"/>
                  <a:pt x="32863" y="156551"/>
                  <a:pt x="29620" y="166279"/>
                </a:cubicBezTo>
                <a:cubicBezTo>
                  <a:pt x="26378" y="188977"/>
                  <a:pt x="24390" y="211889"/>
                  <a:pt x="19893" y="234372"/>
                </a:cubicBezTo>
                <a:cubicBezTo>
                  <a:pt x="17882" y="244427"/>
                  <a:pt x="12652" y="253607"/>
                  <a:pt x="10165" y="263555"/>
                </a:cubicBezTo>
                <a:cubicBezTo>
                  <a:pt x="6155" y="279595"/>
                  <a:pt x="3680" y="295981"/>
                  <a:pt x="437" y="312194"/>
                </a:cubicBezTo>
                <a:cubicBezTo>
                  <a:pt x="4305" y="366341"/>
                  <a:pt x="-13360" y="434584"/>
                  <a:pt x="29620" y="477564"/>
                </a:cubicBezTo>
                <a:cubicBezTo>
                  <a:pt x="37887" y="485831"/>
                  <a:pt x="49674" y="489716"/>
                  <a:pt x="58803" y="497019"/>
                </a:cubicBezTo>
                <a:cubicBezTo>
                  <a:pt x="65965" y="502748"/>
                  <a:pt x="70055" y="512373"/>
                  <a:pt x="78258" y="516475"/>
                </a:cubicBezTo>
                <a:cubicBezTo>
                  <a:pt x="96601" y="525646"/>
                  <a:pt x="136624" y="535930"/>
                  <a:pt x="136624" y="535930"/>
                </a:cubicBezTo>
                <a:cubicBezTo>
                  <a:pt x="169050" y="532687"/>
                  <a:pt x="202148" y="533530"/>
                  <a:pt x="233901" y="526202"/>
                </a:cubicBezTo>
                <a:cubicBezTo>
                  <a:pt x="245293" y="523573"/>
                  <a:pt x="252933" y="512547"/>
                  <a:pt x="263084" y="506747"/>
                </a:cubicBezTo>
                <a:cubicBezTo>
                  <a:pt x="275675" y="499553"/>
                  <a:pt x="289025" y="493777"/>
                  <a:pt x="301995" y="487292"/>
                </a:cubicBezTo>
                <a:cubicBezTo>
                  <a:pt x="358900" y="430386"/>
                  <a:pt x="337915" y="457731"/>
                  <a:pt x="370088" y="409470"/>
                </a:cubicBezTo>
                <a:cubicBezTo>
                  <a:pt x="373331" y="396500"/>
                  <a:pt x="375974" y="383365"/>
                  <a:pt x="379816" y="370560"/>
                </a:cubicBezTo>
                <a:cubicBezTo>
                  <a:pt x="385709" y="350917"/>
                  <a:pt x="399271" y="312194"/>
                  <a:pt x="399271" y="312194"/>
                </a:cubicBezTo>
                <a:cubicBezTo>
                  <a:pt x="392295" y="193597"/>
                  <a:pt x="402081" y="185837"/>
                  <a:pt x="379816" y="107913"/>
                </a:cubicBezTo>
                <a:cubicBezTo>
                  <a:pt x="372186" y="81209"/>
                  <a:pt x="369168" y="71790"/>
                  <a:pt x="350633" y="49547"/>
                </a:cubicBezTo>
                <a:cubicBezTo>
                  <a:pt x="341826" y="38979"/>
                  <a:pt x="333755" y="26516"/>
                  <a:pt x="321450" y="20364"/>
                </a:cubicBezTo>
                <a:cubicBezTo>
                  <a:pt x="306662" y="12970"/>
                  <a:pt x="288852" y="14646"/>
                  <a:pt x="272812" y="10636"/>
                </a:cubicBezTo>
                <a:cubicBezTo>
                  <a:pt x="262864" y="8149"/>
                  <a:pt x="253357" y="4151"/>
                  <a:pt x="243629" y="909"/>
                </a:cubicBezTo>
                <a:cubicBezTo>
                  <a:pt x="98279" y="11290"/>
                  <a:pt x="139625" y="-21547"/>
                  <a:pt x="87986" y="30092"/>
                </a:cubicBezTo>
                <a:lnTo>
                  <a:pt x="68531" y="20364"/>
                </a:lnTo>
                <a:close/>
              </a:path>
            </a:pathLst>
          </a:custGeom>
          <a:solidFill>
            <a:srgbClr val="8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48173" y="3258418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汇报人：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xxx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7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/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1642" y="6151389"/>
            <a:ext cx="5940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bg1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5539" y="11739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01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84822" y="2306695"/>
            <a:ext cx="7422353" cy="220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Algorithm </a:t>
            </a:r>
            <a:r>
              <a:rPr lang="en-US" altLang="zh-TW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I</a:t>
            </a:r>
            <a:r>
              <a:rPr lang="en-US" altLang="zh-CN" sz="4800" b="1" dirty="0" smtClean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ntroduction</a:t>
            </a:r>
          </a:p>
          <a:p>
            <a:pPr algn="ctr">
              <a:lnSpc>
                <a:spcPct val="150000"/>
              </a:lnSpc>
            </a:pPr>
            <a:r>
              <a:rPr lang="zh-TW" altLang="en-US" sz="48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演算法介紹</a:t>
            </a:r>
            <a:endParaRPr lang="zh-CN" altLang="en-US" sz="4800" b="1" dirty="0">
              <a:solidFill>
                <a:schemeClr val="bg2">
                  <a:lumMod val="50000"/>
                </a:schemeClr>
              </a:solidFill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707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72561" y="29212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基本概念</a:t>
            </a:r>
            <a:endParaRPr lang="zh-CN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78605" y="3119974"/>
            <a:ext cx="2749471" cy="481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此处输入你阐述的内容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80826" y="1804691"/>
            <a:ext cx="54040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卷積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濾波器的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核心觀念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是對特定像素進行</a:t>
            </a:r>
            <a:endParaRPr lang="en-US" altLang="zh-TW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某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種形式的數據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加權，進而重新定義像素</a:t>
            </a:r>
            <a:endParaRPr lang="en-US" altLang="zh-TW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與其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周圍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區域的類型。</a:t>
            </a:r>
            <a:endParaRPr lang="en-US" altLang="zh-TW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TW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en-US" altLang="zh-TW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選擇特定的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輸入像素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提取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大小與濾波器相同的矩陣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計算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提取的矩陣和係數矩陣的元素乘積和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將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乘積和放置在與前面所選輸入像素相同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</a:t>
            </a:r>
            <a:endParaRPr lang="en-US" altLang="zh-TW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位置</a:t>
            </a:r>
            <a:r>
              <a:rPr lang="zh-TW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11978" y="3728295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PingFang SC"/>
              </a:rPr>
              <a:t>一切皆为虚幻。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99" y="1537545"/>
            <a:ext cx="55530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6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72561" y="299182"/>
            <a:ext cx="2646878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lvl="0"/>
            <a:r>
              <a:rPr lang="zh-CN" altLang="en-US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基本概念</a:t>
            </a:r>
            <a:endParaRPr lang="zh-CN" altLang="en-US" sz="4800" dirty="0">
              <a:solidFill>
                <a:prstClr val="black">
                  <a:lumMod val="50000"/>
                  <a:lumOff val="50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49" y="1205627"/>
            <a:ext cx="5918923" cy="543030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237" y="5306890"/>
            <a:ext cx="1536325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4" t="22979" r="35612" b="27092"/>
          <a:stretch/>
        </p:blipFill>
        <p:spPr>
          <a:xfrm>
            <a:off x="1634836" y="1349521"/>
            <a:ext cx="522276" cy="5193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57112" y="1266394"/>
            <a:ext cx="1729961" cy="57509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銳化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濾波器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4" t="22979" r="35612" b="27092"/>
          <a:stretch/>
        </p:blipFill>
        <p:spPr>
          <a:xfrm>
            <a:off x="8039516" y="1348220"/>
            <a:ext cx="522276" cy="519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61792" y="1385856"/>
            <a:ext cx="1422184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邊緣檢測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4" t="22979" r="35612" b="27092"/>
          <a:stretch/>
        </p:blipFill>
        <p:spPr>
          <a:xfrm>
            <a:off x="2157112" y="3865415"/>
            <a:ext cx="522276" cy="519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79388" y="3865415"/>
            <a:ext cx="800219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浮雕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4" t="22979" r="35612" b="27092"/>
          <a:stretch/>
        </p:blipFill>
        <p:spPr>
          <a:xfrm>
            <a:off x="8045928" y="3865415"/>
            <a:ext cx="522276" cy="5193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68204" y="3865415"/>
            <a:ext cx="141577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均值模糊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26279" y="2082598"/>
            <a:ext cx="2492990" cy="442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此处输入你阐述的内容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32934" y="2082598"/>
            <a:ext cx="2492990" cy="442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此处输入你阐述的内容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26279" y="4545407"/>
            <a:ext cx="2492990" cy="442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此处输入你阐述的内容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文本框 15"/>
          <p:cNvSpPr txBox="1"/>
          <p:nvPr/>
        </p:nvSpPr>
        <p:spPr>
          <a:xfrm>
            <a:off x="4767873" y="273936"/>
            <a:ext cx="2681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各式應用</a:t>
            </a:r>
            <a:endParaRPr lang="zh-CN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5" y="1868846"/>
            <a:ext cx="5423213" cy="159381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99" y="1909040"/>
            <a:ext cx="5279570" cy="155362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04" y="4396272"/>
            <a:ext cx="5423213" cy="159090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997" y="4387712"/>
            <a:ext cx="5485774" cy="16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0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8" grpId="0"/>
      <p:bldP spid="10" grpId="0"/>
      <p:bldP spid="11" grpId="0"/>
      <p:bldP spid="12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2" t="27234" r="41356" b="38865"/>
          <a:stretch/>
        </p:blipFill>
        <p:spPr>
          <a:xfrm>
            <a:off x="5330121" y="2743598"/>
            <a:ext cx="1531757" cy="13264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5539" y="117393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02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88812" y="2306695"/>
            <a:ext cx="8014373" cy="2200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48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Software </a:t>
            </a:r>
            <a:r>
              <a:rPr lang="en-US" altLang="zh-CN" sz="48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Implementation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zh-TW" altLang="en-US" sz="48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軟體</a:t>
            </a:r>
            <a:r>
              <a:rPr lang="zh-TW" altLang="en-US" sz="4800" b="1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實現</a:t>
            </a:r>
            <a:endParaRPr lang="zh-CN" altLang="en-US" sz="4800" b="1" dirty="0">
              <a:solidFill>
                <a:schemeClr val="bg2">
                  <a:lumMod val="50000"/>
                </a:schemeClr>
              </a:solidFill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427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8" r="26866" b="936"/>
          <a:stretch/>
        </p:blipFill>
        <p:spPr>
          <a:xfrm>
            <a:off x="7782126" y="401779"/>
            <a:ext cx="2697635" cy="25894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41372" y="307948"/>
            <a:ext cx="6078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2">
                    <a:lumMod val="50000"/>
                  </a:schemeClr>
                </a:solidFill>
                <a:latin typeface="Noto Serif CJK TC Black" panose="02020900000000000000" pitchFamily="18" charset="-120"/>
                <a:ea typeface="Noto Serif CJK TC Black" panose="02020900000000000000" pitchFamily="18" charset="-120"/>
              </a:rPr>
              <a:t>CODE ANALYSIS</a:t>
            </a:r>
            <a:endParaRPr lang="zh-CN" altLang="en-US" sz="4800" dirty="0">
              <a:solidFill>
                <a:schemeClr val="bg2">
                  <a:lumMod val="50000"/>
                </a:schemeClr>
              </a:solidFill>
              <a:latin typeface="Noto Serif CJK TC Black" panose="02020900000000000000" pitchFamily="18" charset="-120"/>
              <a:ea typeface="Noto Serif CJK TC Black" panose="02020900000000000000" pitchFamily="18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9293" y="2991254"/>
            <a:ext cx="3861881" cy="1359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此处输入你阐述的内容此处输入你阐述的内容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11174" y="0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1" y="1223158"/>
            <a:ext cx="6054353" cy="5225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5"/>
          <p:cNvSpPr txBox="1"/>
          <p:nvPr/>
        </p:nvSpPr>
        <p:spPr>
          <a:xfrm>
            <a:off x="6899146" y="3085087"/>
            <a:ext cx="52928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卷積濾波器在軟體中是使用典型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多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層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for loops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結構來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實現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外部兩層迴圈用於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選擇要處理的像素 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內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部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兩層迴圈用於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執行與係數矩陣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乘積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和運算</a:t>
            </a:r>
            <a:r>
              <a:rPr lang="zh-TW" altLang="en-US" sz="2000" b="1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TW" sz="2000" b="1" dirty="0" smtClean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 P.s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.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本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演算法假設圖片邊界之外的所有像素值皆為零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)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60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25900" y="352192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1080p 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高清影片的性能</a:t>
            </a: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要求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11174" y="1"/>
            <a:ext cx="369652" cy="223735"/>
          </a:xfrm>
          <a:prstGeom prst="rect">
            <a:avLst/>
          </a:prstGeom>
          <a:solidFill>
            <a:srgbClr val="B39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225019" y="1615344"/>
            <a:ext cx="50577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根據 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1080p 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高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清（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HD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）的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標準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規格，</a:t>
            </a:r>
            <a:endParaRPr lang="en-US" altLang="zh-TW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可以計算出實際應用的性能要求，對於</a:t>
            </a:r>
            <a:endParaRPr lang="en-US" altLang="zh-TW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每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秒 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 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幀（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FPS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 的 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1080p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高清影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片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endParaRPr lang="en-US" altLang="zh-TW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左圖列出了每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秒像素為單位所需的輸送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量。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437" y="1461752"/>
            <a:ext cx="2597121" cy="48406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0" y="1737571"/>
            <a:ext cx="4956478" cy="1816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25" y="3882074"/>
            <a:ext cx="4947623" cy="2346386"/>
          </a:xfrm>
          <a:prstGeom prst="rect">
            <a:avLst/>
          </a:prstGeom>
        </p:spPr>
      </p:pic>
      <p:sp>
        <p:nvSpPr>
          <p:cNvPr id="14" name="文本框 5"/>
          <p:cNvSpPr txBox="1"/>
          <p:nvPr/>
        </p:nvSpPr>
        <p:spPr>
          <a:xfrm>
            <a:off x="7216162" y="4109602"/>
            <a:ext cx="484780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左圖為 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Software Application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的結果，</a:t>
            </a:r>
            <a:endParaRPr lang="en-US" altLang="zh-TW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測得的性能僅為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"2.42FPS"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，而所需的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輸</a:t>
            </a:r>
            <a:endParaRPr lang="en-US" altLang="zh-TW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送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量為 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60 FPS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，因此為了滿足所需的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性</a:t>
            </a:r>
            <a:endParaRPr lang="en-US" altLang="zh-TW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能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，軟體實現需要加速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25</a:t>
            </a: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倍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TW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      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 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373 / 15.0644 = 24.76 )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092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9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6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3163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ee46af3-c357-4e8c-9ad4-5243925fac5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1001</Words>
  <Application>Microsoft Office PowerPoint</Application>
  <PresentationFormat>寬螢幕</PresentationFormat>
  <Paragraphs>135</Paragraphs>
  <Slides>27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等线</vt:lpstr>
      <vt:lpstr>等线 Light</vt:lpstr>
      <vt:lpstr>Noto Serif CJK TC Black</vt:lpstr>
      <vt:lpstr>PingFang SC</vt:lpstr>
      <vt:lpstr>华文琥珀</vt:lpstr>
      <vt:lpstr>幼圆</vt:lpstr>
      <vt:lpstr>新細明體</vt:lpstr>
      <vt:lpstr>楷体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LEN24</cp:lastModifiedBy>
  <cp:revision>63</cp:revision>
  <dcterms:created xsi:type="dcterms:W3CDTF">2020-06-27T07:35:23Z</dcterms:created>
  <dcterms:modified xsi:type="dcterms:W3CDTF">2022-03-29T02:36:05Z</dcterms:modified>
</cp:coreProperties>
</file>